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8" r:id="rId2"/>
  </p:sldMasterIdLst>
  <p:notesMasterIdLst>
    <p:notesMasterId r:id="rId10"/>
  </p:notesMasterIdLst>
  <p:sldIdLst>
    <p:sldId id="256" r:id="rId3"/>
    <p:sldId id="277" r:id="rId4"/>
    <p:sldId id="280" r:id="rId5"/>
    <p:sldId id="281" r:id="rId6"/>
    <p:sldId id="258" r:id="rId7"/>
    <p:sldId id="261" r:id="rId8"/>
    <p:sldId id="260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mbria" panose="02040503050406030204" pitchFamily="18" charset="0"/>
      <p:regular r:id="rId15"/>
      <p:bold r:id="rId16"/>
      <p:italic r:id="rId17"/>
      <p:boldItalic r:id="rId18"/>
    </p:embeddedFont>
    <p:embeddedFont>
      <p:font typeface="Kozuka Mincho Pro H" panose="02020A00000000000000" pitchFamily="18" charset="-128"/>
      <p:bold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6039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704340"/>
            <a:ext cx="6217920" cy="11760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80" y="3108960"/>
            <a:ext cx="5120640" cy="1402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65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07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5513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3525520"/>
            <a:ext cx="6217920" cy="1089660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2325371"/>
            <a:ext cx="6217920" cy="1200150"/>
          </a:xfrm>
        </p:spPr>
        <p:txBody>
          <a:bodyPr anchor="b"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657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732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760" y="1280161"/>
            <a:ext cx="3230880" cy="3620770"/>
          </a:xfrm>
        </p:spPr>
        <p:txBody>
          <a:bodyPr/>
          <a:lstStyle>
            <a:lvl1pPr>
              <a:defRPr sz="2240"/>
            </a:lvl1pPr>
            <a:lvl2pPr>
              <a:defRPr sz="1920"/>
            </a:lvl2pPr>
            <a:lvl3pPr>
              <a:defRPr sz="160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18560" y="1280161"/>
            <a:ext cx="3230880" cy="3620770"/>
          </a:xfrm>
        </p:spPr>
        <p:txBody>
          <a:bodyPr/>
          <a:lstStyle>
            <a:lvl1pPr>
              <a:defRPr sz="2240"/>
            </a:lvl1pPr>
            <a:lvl2pPr>
              <a:defRPr sz="1920"/>
            </a:lvl2pPr>
            <a:lvl3pPr>
              <a:defRPr sz="160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4044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760" y="1228090"/>
            <a:ext cx="3232150" cy="51181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" y="1739900"/>
            <a:ext cx="3232150" cy="3161030"/>
          </a:xfrm>
        </p:spPr>
        <p:txBody>
          <a:bodyPr/>
          <a:lstStyle>
            <a:lvl1pPr>
              <a:defRPr sz="1920"/>
            </a:lvl1pPr>
            <a:lvl2pPr>
              <a:defRPr sz="1600"/>
            </a:lvl2pPr>
            <a:lvl3pPr>
              <a:defRPr sz="1440"/>
            </a:lvl3pPr>
            <a:lvl4pPr>
              <a:defRPr sz="1280"/>
            </a:lvl4pPr>
            <a:lvl5pPr>
              <a:defRPr sz="1280"/>
            </a:lvl5pPr>
            <a:lvl6pPr>
              <a:defRPr sz="1280"/>
            </a:lvl6pPr>
            <a:lvl7pPr>
              <a:defRPr sz="1280"/>
            </a:lvl7pPr>
            <a:lvl8pPr>
              <a:defRPr sz="1280"/>
            </a:lvl8pPr>
            <a:lvl9pPr>
              <a:defRPr sz="12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020" y="1228090"/>
            <a:ext cx="3233420" cy="51181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020" y="1739900"/>
            <a:ext cx="3233420" cy="3161030"/>
          </a:xfrm>
        </p:spPr>
        <p:txBody>
          <a:bodyPr/>
          <a:lstStyle>
            <a:lvl1pPr>
              <a:defRPr sz="1920"/>
            </a:lvl1pPr>
            <a:lvl2pPr>
              <a:defRPr sz="1600"/>
            </a:lvl2pPr>
            <a:lvl3pPr>
              <a:defRPr sz="1440"/>
            </a:lvl3pPr>
            <a:lvl4pPr>
              <a:defRPr sz="1280"/>
            </a:lvl4pPr>
            <a:lvl5pPr>
              <a:defRPr sz="1280"/>
            </a:lvl5pPr>
            <a:lvl6pPr>
              <a:defRPr sz="1280"/>
            </a:lvl6pPr>
            <a:lvl7pPr>
              <a:defRPr sz="1280"/>
            </a:lvl7pPr>
            <a:lvl8pPr>
              <a:defRPr sz="1280"/>
            </a:lvl8pPr>
            <a:lvl9pPr>
              <a:defRPr sz="12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786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796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25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1" y="218440"/>
            <a:ext cx="2406650" cy="929640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040" y="218441"/>
            <a:ext cx="4089400" cy="4682490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761" y="1148081"/>
            <a:ext cx="2406650" cy="3752850"/>
          </a:xfrm>
        </p:spPr>
        <p:txBody>
          <a:bodyPr/>
          <a:lstStyle>
            <a:lvl1pPr marL="0" indent="0">
              <a:buNone/>
              <a:defRPr sz="1120"/>
            </a:lvl1pPr>
            <a:lvl2pPr marL="365760" indent="0">
              <a:buNone/>
              <a:defRPr sz="960"/>
            </a:lvl2pPr>
            <a:lvl3pPr marL="731520" indent="0">
              <a:buNone/>
              <a:defRPr sz="800"/>
            </a:lvl3pPr>
            <a:lvl4pPr marL="1097280" indent="0">
              <a:buNone/>
              <a:defRPr sz="720"/>
            </a:lvl4pPr>
            <a:lvl5pPr marL="1463040" indent="0">
              <a:buNone/>
              <a:defRPr sz="720"/>
            </a:lvl5pPr>
            <a:lvl6pPr marL="1828800" indent="0">
              <a:buNone/>
              <a:defRPr sz="720"/>
            </a:lvl6pPr>
            <a:lvl7pPr marL="2194560" indent="0">
              <a:buNone/>
              <a:defRPr sz="720"/>
            </a:lvl7pPr>
            <a:lvl8pPr marL="2560320" indent="0">
              <a:buNone/>
              <a:defRPr sz="720"/>
            </a:lvl8pPr>
            <a:lvl9pPr marL="2926080" indent="0">
              <a:buNone/>
              <a:defRPr sz="7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5804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830" y="3840480"/>
            <a:ext cx="4389120" cy="453390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830" y="490220"/>
            <a:ext cx="4389120" cy="3291840"/>
          </a:xfrm>
        </p:spPr>
        <p:txBody>
          <a:bodyPr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830" y="4293870"/>
            <a:ext cx="4389120" cy="643890"/>
          </a:xfrm>
        </p:spPr>
        <p:txBody>
          <a:bodyPr/>
          <a:lstStyle>
            <a:lvl1pPr marL="0" indent="0">
              <a:buNone/>
              <a:defRPr sz="1120"/>
            </a:lvl1pPr>
            <a:lvl2pPr marL="365760" indent="0">
              <a:buNone/>
              <a:defRPr sz="960"/>
            </a:lvl2pPr>
            <a:lvl3pPr marL="731520" indent="0">
              <a:buNone/>
              <a:defRPr sz="800"/>
            </a:lvl3pPr>
            <a:lvl4pPr marL="1097280" indent="0">
              <a:buNone/>
              <a:defRPr sz="720"/>
            </a:lvl4pPr>
            <a:lvl5pPr marL="1463040" indent="0">
              <a:buNone/>
              <a:defRPr sz="720"/>
            </a:lvl5pPr>
            <a:lvl6pPr marL="1828800" indent="0">
              <a:buNone/>
              <a:defRPr sz="720"/>
            </a:lvl6pPr>
            <a:lvl7pPr marL="2194560" indent="0">
              <a:buNone/>
              <a:defRPr sz="720"/>
            </a:lvl7pPr>
            <a:lvl8pPr marL="2560320" indent="0">
              <a:buNone/>
              <a:defRPr sz="720"/>
            </a:lvl8pPr>
            <a:lvl9pPr marL="2926080" indent="0">
              <a:buNone/>
              <a:defRPr sz="7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3905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0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520" y="219711"/>
            <a:ext cx="1645920" cy="46812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760" y="219711"/>
            <a:ext cx="4815840" cy="46812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256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760" y="219710"/>
            <a:ext cx="658368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760" y="1280161"/>
            <a:ext cx="6583680" cy="36207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5760" y="5085080"/>
            <a:ext cx="170688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99360" y="5085080"/>
            <a:ext cx="231648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242560" y="5085080"/>
            <a:ext cx="170688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14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ctr" defTabSz="731520" rtl="0" eaLnBrk="1" latinLnBrk="0" hangingPunct="1"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731520" rtl="0" eaLnBrk="1" latinLnBrk="0" hangingPunct="1">
        <a:spcBef>
          <a:spcPct val="20000"/>
        </a:spcBef>
        <a:buFont typeface="Arial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731520" rtl="0" eaLnBrk="1" latinLnBrk="0" hangingPunct="1">
        <a:spcBef>
          <a:spcPct val="20000"/>
        </a:spcBef>
        <a:buFont typeface="Arial" pitchFamily="34" charset="0"/>
        <a:buChar char="–"/>
        <a:defRPr sz="224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spcBef>
          <a:spcPct val="20000"/>
        </a:spcBef>
        <a:buFont typeface="Arial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455FA56-095C-4F47-8827-A11E8F801B98}"/>
              </a:ext>
            </a:extLst>
          </p:cNvPr>
          <p:cNvSpPr/>
          <p:nvPr/>
        </p:nvSpPr>
        <p:spPr>
          <a:xfrm>
            <a:off x="12651328" y="7678756"/>
            <a:ext cx="1916935" cy="45848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B1DC52F1-95B7-4507-BDA6-9EF28BECF340}"/>
              </a:ext>
            </a:extLst>
          </p:cNvPr>
          <p:cNvSpPr/>
          <p:nvPr/>
        </p:nvSpPr>
        <p:spPr>
          <a:xfrm>
            <a:off x="9144002" y="3130741"/>
            <a:ext cx="3933083" cy="444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3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   데이터베이스</a:t>
            </a:r>
            <a:endParaRPr lang="en-US" altLang="ko-KR" sz="3200" b="1" dirty="0">
              <a:solidFill>
                <a:srgbClr val="403C4E"/>
              </a:solidFill>
              <a:latin typeface="Kozuka Mincho Pro H" panose="02020A00000000000000" pitchFamily="18" charset="-128"/>
              <a:ea typeface="Kozuka Mincho Pro H" panose="02020A00000000000000" pitchFamily="18" charset="-128"/>
              <a:cs typeface="Merriweather Bold" pitchFamily="34" charset="-120"/>
            </a:endParaRP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3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   사용자 인터페이스</a:t>
            </a:r>
            <a:endParaRPr lang="en-US" altLang="ko-KR" sz="32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3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   워크 플로우 설계</a:t>
            </a:r>
            <a:endParaRPr lang="en-US" altLang="ko-KR" sz="3200" b="1" dirty="0">
              <a:solidFill>
                <a:srgbClr val="403C4E"/>
              </a:solidFill>
              <a:latin typeface="Kozuka Mincho Pro H" panose="02020A00000000000000" pitchFamily="18" charset="-128"/>
              <a:ea typeface="Kozuka Mincho Pro H" panose="02020A00000000000000" pitchFamily="18" charset="-128"/>
              <a:cs typeface="Merriweather Bold" pitchFamily="34" charset="-120"/>
            </a:endParaRP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ko-KR" sz="3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   AWS </a:t>
            </a:r>
            <a:r>
              <a:rPr lang="en-US" altLang="ko-KR" sz="3200" b="1" dirty="0" err="1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인프라</a:t>
            </a:r>
            <a:r>
              <a:rPr lang="en-US" altLang="ko-KR" sz="3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 </a:t>
            </a:r>
            <a:r>
              <a:rPr lang="en-US" altLang="ko-KR" sz="3200" b="1" dirty="0" err="1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설계</a:t>
            </a:r>
            <a:endParaRPr lang="en-US" altLang="ko-KR" sz="32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  <a:p>
            <a:pPr>
              <a:lnSpc>
                <a:spcPts val="5550"/>
              </a:lnSpc>
            </a:pPr>
            <a:endParaRPr lang="en-US" altLang="ko-KR" sz="32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  <a:p>
            <a:pPr marL="0" indent="0">
              <a:lnSpc>
                <a:spcPts val="5550"/>
              </a:lnSpc>
              <a:buNone/>
            </a:pPr>
            <a:endParaRPr lang="en-US" sz="32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9EDE414A-7243-4F9B-BBD0-DFE8DF73E314}"/>
              </a:ext>
            </a:extLst>
          </p:cNvPr>
          <p:cNvSpPr/>
          <p:nvPr/>
        </p:nvSpPr>
        <p:spPr>
          <a:xfrm>
            <a:off x="6581687" y="49447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8D8FAEC0-0226-437E-981A-C8A984DBA617}"/>
              </a:ext>
            </a:extLst>
          </p:cNvPr>
          <p:cNvSpPr/>
          <p:nvPr/>
        </p:nvSpPr>
        <p:spPr>
          <a:xfrm>
            <a:off x="6680494" y="60188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10" name="Text 0">
            <a:extLst>
              <a:ext uri="{FF2B5EF4-FFF2-40B4-BE49-F238E27FC236}">
                <a16:creationId xmlns:a16="http://schemas.microsoft.com/office/drawing/2014/main" id="{5E5318CA-0210-478F-A149-F2C25C696942}"/>
              </a:ext>
            </a:extLst>
          </p:cNvPr>
          <p:cNvSpPr/>
          <p:nvPr/>
        </p:nvSpPr>
        <p:spPr>
          <a:xfrm>
            <a:off x="6680494" y="1411491"/>
            <a:ext cx="7266618" cy="187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altLang="ko-KR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2</a:t>
            </a:r>
            <a:r>
              <a:rPr lang="ko-KR" altLang="en-US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조 설계문서         </a:t>
            </a:r>
            <a:endParaRPr lang="en-US" altLang="ko-KR" sz="4450" b="1" dirty="0">
              <a:solidFill>
                <a:srgbClr val="403C4E"/>
              </a:solidFill>
              <a:latin typeface="Kozuka Mincho Pro H" panose="02020A00000000000000" pitchFamily="18" charset="-128"/>
              <a:ea typeface="Kozuka Mincho Pro H" panose="02020A00000000000000" pitchFamily="18" charset="-128"/>
              <a:cs typeface="Merriweather Bold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r>
              <a:rPr lang="en-US" altLang="ko-KR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      								</a:t>
            </a:r>
            <a:r>
              <a:rPr lang="ko-KR" altLang="en-US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    </a:t>
            </a:r>
            <a:endParaRPr lang="en-US" altLang="ko-KR" sz="4450" b="1" dirty="0">
              <a:solidFill>
                <a:srgbClr val="403C4E"/>
              </a:solidFill>
              <a:latin typeface="Kozuka Mincho Pro H" panose="02020A00000000000000" pitchFamily="18" charset="-128"/>
              <a:ea typeface="Kozuka Mincho Pro H" panose="02020A00000000000000" pitchFamily="18" charset="-128"/>
              <a:cs typeface="Merriweather Bold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latin typeface="Kozuka Mincho Pro H" panose="02020A00000000000000" pitchFamily="18" charset="-128"/>
                <a:ea typeface="Kozuka Mincho Pro H" panose="02020A00000000000000" pitchFamily="18" charset="-128"/>
              </a:rPr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5D502C6-CB8E-4CFF-9731-05E7CC15F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484" y="1853587"/>
            <a:ext cx="9576191" cy="5589261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6537235" y="6273628"/>
            <a:ext cx="7802880" cy="1429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31520" fontAlgn="base" latinLnBrk="0">
              <a:lnSpc>
                <a:spcPct val="115000"/>
              </a:lnSpc>
              <a:spcBef>
                <a:spcPts val="800"/>
              </a:spcBef>
            </a:pPr>
            <a:endParaRPr lang="en-US" altLang="ko-KR" sz="1920" b="1" kern="0" dirty="0">
              <a:solidFill>
                <a:srgbClr val="4F81BD"/>
              </a:solidFill>
              <a:latin typeface="Calibri" panose="020F0502020204030204" pitchFamily="34" charset="0"/>
              <a:ea typeface="맑은 고딕" panose="020B0503020000020004" pitchFamily="50" charset="-127"/>
            </a:endParaRPr>
          </a:p>
          <a:p>
            <a:pPr marL="274320" indent="-274320" defTabSz="731520" fontAlgn="base" latinLnBrk="0">
              <a:lnSpc>
                <a:spcPct val="115000"/>
              </a:lnSpc>
              <a:buClr>
                <a:srgbClr val="000000"/>
              </a:buClr>
              <a:buSzPts val="1000"/>
              <a:buFont typeface="Wingdings" panose="05000000000000000000" pitchFamily="2" charset="2"/>
              <a:buChar char="·"/>
            </a:pP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- Users 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↔ 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Reservations: 1:N 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관계 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(1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명의 유저는 여러 개의 예약을 할 수 있음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)</a:t>
            </a:r>
            <a:endParaRPr lang="ko-KR" altLang="en-US" sz="1440" kern="0" dirty="0">
              <a:solidFill>
                <a:srgbClr val="000000"/>
              </a:solidFill>
              <a:latin typeface="Cambria" panose="02040503050406030204" pitchFamily="18" charset="0"/>
              <a:ea typeface="한컴바탕"/>
            </a:endParaRPr>
          </a:p>
          <a:p>
            <a:pPr marL="274320" indent="-274320" defTabSz="731520" fontAlgn="base" latinLnBrk="0">
              <a:lnSpc>
                <a:spcPct val="115000"/>
              </a:lnSpc>
              <a:buClr>
                <a:srgbClr val="000000"/>
              </a:buClr>
              <a:buSzPts val="1000"/>
              <a:buFont typeface="Wingdings" panose="05000000000000000000" pitchFamily="2" charset="2"/>
              <a:buChar char="·"/>
            </a:pP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- Restaurants 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↔ 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Reservations: 1:N 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관계 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(1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레스토랑은 여러 예약을 가질 수 있음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)</a:t>
            </a:r>
            <a:endParaRPr lang="ko-KR" altLang="en-US" sz="1440" kern="0" dirty="0">
              <a:solidFill>
                <a:srgbClr val="000000"/>
              </a:solidFill>
              <a:latin typeface="Cambria" panose="02040503050406030204" pitchFamily="18" charset="0"/>
              <a:ea typeface="한컴바탕"/>
            </a:endParaRPr>
          </a:p>
          <a:p>
            <a:pPr marL="274320" indent="-274320" defTabSz="731520" fontAlgn="base" latinLnBrk="0">
              <a:lnSpc>
                <a:spcPct val="115000"/>
              </a:lnSpc>
              <a:buClr>
                <a:srgbClr val="000000"/>
              </a:buClr>
              <a:buSzPts val="1000"/>
              <a:buFont typeface="Wingdings" panose="05000000000000000000" pitchFamily="2" charset="2"/>
              <a:buChar char="·"/>
            </a:pP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- Reservations 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↔ 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Payments: 1:1 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관계 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(1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예약에 대해 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1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결제만 가능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)</a:t>
            </a:r>
            <a:endParaRPr lang="ko-KR" altLang="en-US" sz="1440" kern="0" dirty="0">
              <a:solidFill>
                <a:srgbClr val="000000"/>
              </a:solidFill>
              <a:latin typeface="Cambria" panose="02040503050406030204" pitchFamily="18" charset="0"/>
              <a:ea typeface="한컴바탕"/>
            </a:endParaRPr>
          </a:p>
          <a:p>
            <a:pPr marL="274320" indent="-274320" defTabSz="731520" fontAlgn="base" latinLnBrk="0">
              <a:lnSpc>
                <a:spcPct val="115000"/>
              </a:lnSpc>
              <a:spcAft>
                <a:spcPts val="800"/>
              </a:spcAft>
              <a:buClr>
                <a:srgbClr val="000000"/>
              </a:buClr>
              <a:buSzPts val="1000"/>
              <a:buFont typeface="Wingdings" panose="05000000000000000000" pitchFamily="2" charset="2"/>
              <a:buChar char="·"/>
            </a:pP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- Users 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↔ 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Notifications: 1:N 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관계 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(1</a:t>
            </a:r>
            <a:r>
              <a:rPr lang="ko-KR" altLang="en-US" sz="144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명의 유저는 여러 알림을 받을 수 있음</a:t>
            </a: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)</a:t>
            </a:r>
            <a:endParaRPr lang="ko-KR" altLang="en-US" sz="1440" kern="0" dirty="0">
              <a:solidFill>
                <a:srgbClr val="000000"/>
              </a:solidFill>
              <a:latin typeface="Cambria" panose="02040503050406030204" pitchFamily="18" charset="0"/>
              <a:ea typeface="한컴바탕"/>
            </a:endParaRPr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ED8590C5-72CC-4162-B77A-02F07819D8B4}"/>
              </a:ext>
            </a:extLst>
          </p:cNvPr>
          <p:cNvSpPr/>
          <p:nvPr/>
        </p:nvSpPr>
        <p:spPr>
          <a:xfrm>
            <a:off x="2981195" y="749895"/>
            <a:ext cx="74574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Merriweather Bold" pitchFamily="34" charset="-122"/>
                <a:cs typeface="Merriweather Bold" pitchFamily="34" charset="-120"/>
              </a:rPr>
              <a:t>데이터베이스 설계  </a:t>
            </a:r>
            <a:r>
              <a:rPr lang="en-US" altLang="ko-KR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Merriweather Bold" pitchFamily="34" charset="-122"/>
                <a:cs typeface="Merriweather Bold" pitchFamily="34" charset="-120"/>
              </a:rPr>
              <a:t>_ </a:t>
            </a:r>
            <a:r>
              <a:rPr lang="ko-KR" altLang="en-US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Merriweather Bold" pitchFamily="34" charset="-122"/>
                <a:cs typeface="Merriweather Bold" pitchFamily="34" charset="-120"/>
              </a:rPr>
              <a:t>논리적설계</a:t>
            </a:r>
            <a:endParaRPr lang="en-US" altLang="ko-KR" sz="4450" b="1" dirty="0">
              <a:solidFill>
                <a:srgbClr val="403C4E"/>
              </a:solidFill>
              <a:latin typeface="Kozuka Mincho Pro H" panose="02020A00000000000000" pitchFamily="18" charset="-128"/>
              <a:ea typeface="Merriweather Bold" pitchFamily="34" charset="-122"/>
              <a:cs typeface="Merriweather Bold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endParaRPr lang="en-US" altLang="ko-KR" sz="4450" b="1" dirty="0">
              <a:solidFill>
                <a:srgbClr val="403C4E"/>
              </a:solidFill>
              <a:latin typeface="Kozuka Mincho Pro H" panose="02020A00000000000000" pitchFamily="18" charset="-128"/>
              <a:ea typeface="Merriweather Bold" pitchFamily="34" charset="-122"/>
              <a:cs typeface="Merriweather Bold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Merriweather Bold" pitchFamily="34" charset="-122"/>
                <a:cs typeface="Merriweather Bold" pitchFamily="34" charset="-120"/>
              </a:rPr>
              <a:t> </a:t>
            </a:r>
            <a:endParaRPr lang="en-US" sz="44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91240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>
            <a:extLst>
              <a:ext uri="{FF2B5EF4-FFF2-40B4-BE49-F238E27FC236}">
                <a16:creationId xmlns:a16="http://schemas.microsoft.com/office/drawing/2014/main" id="{78549A7A-9AFD-4808-9105-5CA25FFF456D}"/>
              </a:ext>
            </a:extLst>
          </p:cNvPr>
          <p:cNvSpPr/>
          <p:nvPr/>
        </p:nvSpPr>
        <p:spPr>
          <a:xfrm>
            <a:off x="2971927" y="650932"/>
            <a:ext cx="74574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Merriweather Bold" pitchFamily="34" charset="-122"/>
                <a:cs typeface="Merriweather Bold" pitchFamily="34" charset="-120"/>
              </a:rPr>
              <a:t>데이터베이스 설계  </a:t>
            </a:r>
            <a:r>
              <a:rPr lang="en-US" altLang="ko-KR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Merriweather Bold" pitchFamily="34" charset="-122"/>
                <a:cs typeface="Merriweather Bold" pitchFamily="34" charset="-120"/>
              </a:rPr>
              <a:t>_ </a:t>
            </a:r>
            <a:r>
              <a:rPr lang="ko-KR" altLang="en-US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Merriweather Bold" pitchFamily="34" charset="-122"/>
                <a:cs typeface="Merriweather Bold" pitchFamily="34" charset="-120"/>
              </a:rPr>
              <a:t>물리적설계</a:t>
            </a:r>
            <a:endParaRPr lang="en-US" altLang="ko-KR" sz="4450" b="1" dirty="0">
              <a:solidFill>
                <a:srgbClr val="403C4E"/>
              </a:solidFill>
              <a:latin typeface="Kozuka Mincho Pro H" panose="02020A00000000000000" pitchFamily="18" charset="-128"/>
              <a:ea typeface="Merriweather Bold" pitchFamily="34" charset="-122"/>
              <a:cs typeface="Merriweather Bold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endParaRPr lang="en-US" altLang="ko-KR" sz="4450" b="1" dirty="0">
              <a:solidFill>
                <a:srgbClr val="403C4E"/>
              </a:solidFill>
              <a:latin typeface="Kozuka Mincho Pro H" panose="02020A00000000000000" pitchFamily="18" charset="-128"/>
              <a:ea typeface="Merriweather Bold" pitchFamily="34" charset="-122"/>
              <a:cs typeface="Merriweather Bold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Merriweather Bold" pitchFamily="34" charset="-122"/>
                <a:cs typeface="Merriweather Bold" pitchFamily="34" charset="-120"/>
              </a:rPr>
              <a:t> </a:t>
            </a:r>
            <a:endParaRPr lang="en-US" sz="44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328495D-CED2-40C5-9FC0-1EBB068B6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047" y="1738937"/>
            <a:ext cx="5573484" cy="322680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8646488-9E4A-411D-91E4-F0434ABF9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1361" y="3206169"/>
            <a:ext cx="8362212" cy="443450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9A484EFC-0EB5-4F98-805E-511982CD44A6}"/>
              </a:ext>
            </a:extLst>
          </p:cNvPr>
          <p:cNvSpPr/>
          <p:nvPr/>
        </p:nvSpPr>
        <p:spPr>
          <a:xfrm>
            <a:off x="6035531" y="2085817"/>
            <a:ext cx="4722814" cy="1039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31520" fontAlgn="base" latinLnBrk="0">
              <a:lnSpc>
                <a:spcPct val="115000"/>
              </a:lnSpc>
              <a:spcBef>
                <a:spcPts val="800"/>
              </a:spcBef>
            </a:pP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1</a:t>
            </a:r>
            <a:r>
              <a:rPr lang="ko-KR" altLang="en-US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차 작업  </a:t>
            </a:r>
            <a:endParaRPr lang="en-US" altLang="ko-KR" sz="1440" kern="0" dirty="0">
              <a:solidFill>
                <a:srgbClr val="000000"/>
              </a:solidFill>
              <a:latin typeface="Cambria" panose="02040503050406030204" pitchFamily="18" charset="0"/>
              <a:ea typeface="맑은 고딕" panose="020B0503020000020004" pitchFamily="50" charset="-127"/>
            </a:endParaRPr>
          </a:p>
          <a:p>
            <a:pPr defTabSz="731520" fontAlgn="base" latinLnBrk="0">
              <a:lnSpc>
                <a:spcPct val="115000"/>
              </a:lnSpc>
              <a:spcBef>
                <a:spcPts val="800"/>
              </a:spcBef>
            </a:pPr>
            <a:endParaRPr lang="en-US" altLang="ko-KR" sz="1440" kern="0" dirty="0">
              <a:solidFill>
                <a:srgbClr val="000000"/>
              </a:solidFill>
              <a:latin typeface="Cambria" panose="02040503050406030204" pitchFamily="18" charset="0"/>
              <a:ea typeface="맑은 고딕" panose="020B0503020000020004" pitchFamily="50" charset="-127"/>
            </a:endParaRPr>
          </a:p>
          <a:p>
            <a:pPr defTabSz="731520" fontAlgn="base" latinLnBrk="0">
              <a:lnSpc>
                <a:spcPct val="115000"/>
              </a:lnSpc>
              <a:spcBef>
                <a:spcPts val="800"/>
              </a:spcBef>
            </a:pPr>
            <a:r>
              <a:rPr lang="en-US" altLang="ko-KR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                                     -&gt;      2</a:t>
            </a:r>
            <a:r>
              <a:rPr lang="ko-KR" altLang="en-US" sz="1440" kern="0" dirty="0">
                <a:solidFill>
                  <a:srgbClr val="000000"/>
                </a:solidFill>
                <a:latin typeface="Cambria" panose="02040503050406030204" pitchFamily="18" charset="0"/>
                <a:ea typeface="맑은 고딕" panose="020B0503020000020004" pitchFamily="50" charset="-127"/>
              </a:rPr>
              <a:t>차 작업</a:t>
            </a:r>
            <a:endParaRPr lang="en-US" altLang="ko-KR" sz="1440" kern="0" dirty="0">
              <a:solidFill>
                <a:srgbClr val="000000"/>
              </a:solidFill>
              <a:latin typeface="Cambria" panose="02040503050406030204" pitchFamily="18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727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0">
            <a:extLst>
              <a:ext uri="{FF2B5EF4-FFF2-40B4-BE49-F238E27FC236}">
                <a16:creationId xmlns:a16="http://schemas.microsoft.com/office/drawing/2014/main" id="{4619E6E2-66F9-4F6A-914A-10B43C52EB5D}"/>
              </a:ext>
            </a:extLst>
          </p:cNvPr>
          <p:cNvSpPr/>
          <p:nvPr/>
        </p:nvSpPr>
        <p:spPr>
          <a:xfrm>
            <a:off x="4931227" y="456828"/>
            <a:ext cx="74574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Merriweather Bold" pitchFamily="34" charset="-122"/>
                <a:cs typeface="Merriweather Bold" pitchFamily="34" charset="-120"/>
              </a:rPr>
              <a:t>인터페이스 설계</a:t>
            </a:r>
            <a:endParaRPr lang="en-US" altLang="ko-KR" sz="4450" b="1" dirty="0">
              <a:solidFill>
                <a:srgbClr val="403C4E"/>
              </a:solidFill>
              <a:latin typeface="Kozuka Mincho Pro H" panose="02020A00000000000000" pitchFamily="18" charset="-128"/>
              <a:ea typeface="Merriweather Bold" pitchFamily="34" charset="-122"/>
              <a:cs typeface="Merriweather Bold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endParaRPr lang="en-US" altLang="ko-KR" sz="4450" b="1" dirty="0">
              <a:solidFill>
                <a:srgbClr val="403C4E"/>
              </a:solidFill>
              <a:latin typeface="Kozuka Mincho Pro H" panose="02020A00000000000000" pitchFamily="18" charset="-128"/>
              <a:ea typeface="Merriweather Bold" pitchFamily="34" charset="-122"/>
              <a:cs typeface="Merriweather Bold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Merriweather Bold" pitchFamily="34" charset="-122"/>
                <a:cs typeface="Merriweather Bold" pitchFamily="34" charset="-120"/>
              </a:rPr>
              <a:t> </a:t>
            </a:r>
            <a:endParaRPr lang="en-US" sz="44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EF60B1C-A285-4428-B9FE-06079332E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2204" y="1322502"/>
            <a:ext cx="4353379" cy="6383774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ECD6509-CC3D-4674-BC39-A1848979A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613" y="2366576"/>
            <a:ext cx="2870353" cy="1959448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F7EBAFB2-590A-4927-98D7-D2DCB5BAC9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954" y="3282167"/>
            <a:ext cx="1875434" cy="1051505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D0261E34-215C-4771-989C-1290609B3E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326" y="1494477"/>
            <a:ext cx="2335856" cy="2831547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8103415A-3904-4C4C-A5A9-6B6D8BF98A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926" y="4805376"/>
            <a:ext cx="6436130" cy="298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4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11305" y="711695"/>
            <a:ext cx="72045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000" b="1" dirty="0">
                <a:solidFill>
                  <a:srgbClr val="403C4E"/>
                </a:solidFill>
                <a:latin typeface="Kozuka Mincho Pro H" panose="02020A00000000000000" pitchFamily="18" charset="-128"/>
              </a:rPr>
              <a:t>AWS 서비스 개요 및 </a:t>
            </a:r>
            <a:r>
              <a:rPr lang="en-US" sz="4000" b="1" dirty="0" err="1">
                <a:solidFill>
                  <a:srgbClr val="403C4E"/>
                </a:solidFill>
                <a:latin typeface="Kozuka Mincho Pro H" panose="02020A00000000000000" pitchFamily="18" charset="-128"/>
              </a:rPr>
              <a:t>주요</a:t>
            </a:r>
            <a:r>
              <a:rPr lang="en-US" sz="4000" b="1" dirty="0">
                <a:solidFill>
                  <a:srgbClr val="403C4E"/>
                </a:solidFill>
                <a:latin typeface="Kozuka Mincho Pro H" panose="02020A00000000000000" pitchFamily="18" charset="-128"/>
              </a:rPr>
              <a:t> </a:t>
            </a:r>
            <a:r>
              <a:rPr lang="en-US" sz="4000" b="1" dirty="0" err="1">
                <a:solidFill>
                  <a:srgbClr val="403C4E"/>
                </a:solidFill>
                <a:latin typeface="Kozuka Mincho Pro H" panose="02020A00000000000000" pitchFamily="18" charset="-128"/>
              </a:rPr>
              <a:t>특징</a:t>
            </a:r>
            <a:endParaRPr lang="en-US" sz="4000" b="1" dirty="0">
              <a:solidFill>
                <a:srgbClr val="403C4E"/>
              </a:solidFill>
              <a:latin typeface="Kozuka Mincho Pro H" panose="02020A00000000000000" pitchFamily="18" charset="-128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114907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349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EC2</a:t>
            </a:r>
            <a:endParaRPr lang="en-US" sz="22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8224" y="2839760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가상 서버를 제공하는 서비스로, 다양한 운영 체제와 애플리케이션을 실행할 수 있습니다.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114907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8" name="Text 5"/>
          <p:cNvSpPr/>
          <p:nvPr/>
        </p:nvSpPr>
        <p:spPr>
          <a:xfrm>
            <a:off x="4919901" y="2349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S3</a:t>
            </a:r>
            <a:endParaRPr lang="en-US" sz="22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9" name="Text 6"/>
          <p:cNvSpPr/>
          <p:nvPr/>
        </p:nvSpPr>
        <p:spPr>
          <a:xfrm>
            <a:off x="4919901" y="283976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데이터 저장을 위한 객체 스토리지 서비스로, 안정성과 확장성이 뛰어나며 다양한 데이터 유형을 지원합니다.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1" name="Text 8"/>
          <p:cNvSpPr/>
          <p:nvPr/>
        </p:nvSpPr>
        <p:spPr>
          <a:xfrm>
            <a:off x="1028224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Lambda</a:t>
            </a:r>
            <a:endParaRPr lang="en-US" sz="22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28224" y="547747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서버리스 컴퓨팅 서비스로, 코드를 실행하기 위한 서버를 직접 관리할 필요가 없어 개발 및 운영 효율성을 높입니다.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4752618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19901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DynamoDB</a:t>
            </a:r>
            <a:endParaRPr lang="en-US" sz="22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4919901" y="547747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완전 관리형 NoSQL 데이터베이스 서비스로, 고성능 및 고가용성을 제공하며 다양한 데이터 모델을 지원합니다.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57690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ko-KR" altLang="en-US" sz="43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워크플로우 </a:t>
            </a:r>
            <a:r>
              <a:rPr lang="en-US" sz="4300" b="1" dirty="0" err="1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설계</a:t>
            </a:r>
            <a:endParaRPr lang="en-US" sz="43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S3 스토리지</a:t>
            </a:r>
            <a:endParaRPr lang="en-US" sz="21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43333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다양한 데이터 유형을 저장하고 관리합니다.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EBS 볼륨</a:t>
            </a:r>
            <a:endParaRPr lang="en-US" sz="21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43333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EC2 인스턴스에 연결하여 사용하는 블록 스토리지 서비스입니다.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RDS</a:t>
            </a:r>
            <a:endParaRPr lang="en-US" sz="21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43333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관리형 데이터베이스 서비스로, MySQL 등 다양한 데이터베이스를 지원합니다.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53114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672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네트워크 설정 및 보안</a:t>
            </a:r>
            <a:endParaRPr lang="en-US" sz="44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118711" y="2270522"/>
            <a:ext cx="30480" cy="4737378"/>
          </a:xfrm>
          <a:prstGeom prst="roundRect">
            <a:avLst>
              <a:gd name="adj" fmla="val 312558"/>
            </a:avLst>
          </a:prstGeom>
          <a:solidFill>
            <a:srgbClr val="E5BEB2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76558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E5BEB2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5256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5965" y="2610683"/>
            <a:ext cx="1558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1</a:t>
            </a:r>
            <a:endParaRPr lang="en-US" sz="26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8" name="Text 5"/>
          <p:cNvSpPr/>
          <p:nvPr/>
        </p:nvSpPr>
        <p:spPr>
          <a:xfrm>
            <a:off x="2381488" y="24973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네트워크 설정</a:t>
            </a:r>
            <a:endParaRPr lang="en-US" sz="22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9" name="Text 6"/>
          <p:cNvSpPr/>
          <p:nvPr/>
        </p:nvSpPr>
        <p:spPr>
          <a:xfrm>
            <a:off x="2381488" y="2987754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VPC, 서브넷, 라우팅 테이블 등을 사용하여 네트워크를 구성합니다.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662249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E5BEB2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4223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0962" y="4507349"/>
            <a:ext cx="20585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2</a:t>
            </a:r>
            <a:endParaRPr lang="en-US" sz="26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2381488" y="43940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보안 그룹</a:t>
            </a:r>
            <a:endParaRPr lang="en-US" sz="22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381488" y="4884420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인바운드 및 아웃바운드 트래픽을 제어하여 보안을 강화합니다.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19601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E5BEB2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9561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7630" y="6041112"/>
            <a:ext cx="19264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3</a:t>
            </a:r>
            <a:endParaRPr lang="en-US" sz="265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23814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Kozuka Mincho Pro H" panose="02020A00000000000000" pitchFamily="18" charset="-128"/>
                <a:ea typeface="Kozuka Mincho Pro H" panose="02020A00000000000000" pitchFamily="18" charset="-128"/>
                <a:cs typeface="Merriweather Bold" pitchFamily="34" charset="-120"/>
              </a:rPr>
              <a:t>IAM</a:t>
            </a:r>
            <a:endParaRPr lang="en-US" sz="2200" dirty="0">
              <a:latin typeface="Kozuka Mincho Pro H" panose="02020A00000000000000" pitchFamily="18" charset="-128"/>
              <a:ea typeface="Kozuka Mincho Pro H" panose="02020A00000000000000" pitchFamily="18" charset="-128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2381488" y="641818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 및 역할 기반 액세스 제어를 통해 권한을 관리합니다.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270</Words>
  <Application>Microsoft Office PowerPoint</Application>
  <PresentationFormat>사용자 지정</PresentationFormat>
  <Paragraphs>54</Paragraphs>
  <Slides>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Cambria</vt:lpstr>
      <vt:lpstr>Calibri</vt:lpstr>
      <vt:lpstr>맑은 고딕</vt:lpstr>
      <vt:lpstr>Open Sans</vt:lpstr>
      <vt:lpstr>Arial</vt:lpstr>
      <vt:lpstr>Kozuka Mincho Pro H</vt:lpstr>
      <vt:lpstr>Wingdings</vt:lpstr>
      <vt:lpstr>Office Theme</vt:lpstr>
      <vt:lpstr>1_Office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06-09</cp:lastModifiedBy>
  <cp:revision>13</cp:revision>
  <dcterms:created xsi:type="dcterms:W3CDTF">2025-02-02T12:48:44Z</dcterms:created>
  <dcterms:modified xsi:type="dcterms:W3CDTF">2025-02-03T06:07:40Z</dcterms:modified>
</cp:coreProperties>
</file>